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Nuni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IN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E40BEA-0B8F-4521-99D5-D16FD6CD674F}">
  <a:tblStyle styleId="{8FE40BEA-0B8F-4521-99D5-D16FD6CD67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64" Type="http://schemas.openxmlformats.org/officeDocument/2006/relationships/font" Target="fonts/Nunito-italic.fntdata"/><Relationship Id="rId63" Type="http://schemas.openxmlformats.org/officeDocument/2006/relationships/font" Target="fonts/Nunit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Nuni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bold.fntdata"/><Relationship Id="rId14" Type="http://schemas.openxmlformats.org/officeDocument/2006/relationships/slide" Target="slides/slide7.xml"/><Relationship Id="rId58" Type="http://schemas.openxmlformats.org/officeDocument/2006/relationships/font" Target="fonts/Robo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5-09T21:03:40.728">
    <p:pos x="6000" y="0"/>
    <p:text>please add more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f7d2b11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f7d2b11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999c8d6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8999c8d6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7bf98f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7bf98f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4f7d2b11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4f7d2b11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9cd91b5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89cd91b5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4f7d2b11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4f7d2b11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Zhiying  11 - 18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9cd91b5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89cd91b5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f7d2b11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f7d2b11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Zhiying 10 - 18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df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get_word_count(df, columns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[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"clean_name"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"clean_description"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'c1'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'c2'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'c3'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'brand_name'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], print_col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True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)</a:t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df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get_special_char_count(df, columns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[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"name"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,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</a:rPr>
              <a:t>"item_description"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], print_col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True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)</a:t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89cd91b5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89cd91b5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4f7d2b11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4f7d2b11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408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normalize numeric data</a:t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df, numeric_column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normalize_numeric_col(df,skip_cols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'train_id'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'item_condition_id'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'price'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'shipping'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873ccac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873cca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89cd91b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89cd91b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f7d2b11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f7d2b11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4f7d2b11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4f7d2b11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f7d2b11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4f7d2b11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ONE-HOT encoding previously, nearly returned 6 </a:t>
            </a:r>
            <a:r>
              <a:rPr lang="en"/>
              <a:t>thousands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using CountVectorizer, we get ~1 thousand features but still maintain all information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4f7d2b11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4f7d2b11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38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3"/>
              <a:buFont typeface="Calibri"/>
              <a:buChar char="-"/>
            </a:pPr>
            <a:r>
              <a:rPr lang="en" sz="16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Limit the maximum number of feature to 15,000 for attributes with more than 15,000 features after vectorization</a:t>
            </a:r>
            <a:endParaRPr sz="16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38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3"/>
              <a:buFont typeface="Calibri"/>
              <a:buChar char="-"/>
            </a:pPr>
            <a:r>
              <a:rPr lang="en" sz="16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No maximum feature limit is set for attributes with less than  15,000 featuress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9cd91b5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9cd91b5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9cd91b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9cd91b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4f7d2b11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4f7d2b11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4f7d2b1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4f7d2b1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4f7d2b1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4f7d2b1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f7d2b11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f7d2b11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4f7d2b11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4f7d2b11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4f7d2b11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4f7d2b11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 -&gt; previous model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the target outcomes for this next model in order to minimize the error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f7d2b11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f7d2b11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8999c8d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8999c8d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RMSLE doesn’t penalize large errors. It is usually used when you don’t want to influence the results if there are large errors. RMSLE penalize lower errors.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8999c8d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8999c8d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-&gt;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intuitive interpretation in terms of relative error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MAE -&gt;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8fdec53f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8fdec53f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62912bd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62912bd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62912bd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62912bd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62912bd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62912bd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62912bd5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62912bd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f7d2b1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f7d2b1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62912bd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62912bd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4f7d2b11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4f7d2b11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8999c8d6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8999c8d6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4f7d2b11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4f7d2b11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8999c8d6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8999c8d6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RFE -&gt; recursive feature </a:t>
            </a:r>
            <a:r>
              <a:rPr lang="en"/>
              <a:t>elimination -&gt; backward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8999c8d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8999c8d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89cd91b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89cd91b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89cd91b5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89cd91b5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8fdec53f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8fdec53f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8fdec53f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8fdec53f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vectorization on the item description column, we converted 1 column to 10,000 columns because I limited maximum feature to be 10,000 when I used the tfidfvectorizer model from sklearn.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the problem is we need to reduce the dimensionality from 10,000 to something more visualizable. Here I used pca to reduce the dimensionality from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10,000 to 10, and then use tSNE to visualize the 2 most important component vector.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 also tried linear Discriminant Analysis (LDA) and Isomap for dimension reduction. But they are taking so long to reduce the dimension. After waiting for 30-40 mins there is still no result output, so I gave up using LDA and Isomap for dimension reduction.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Jin also tried various dimension reduction techniques and did some visualizations.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4f7d2b11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4f7d2b11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8fdec53fe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8fdec53fe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999c8d6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999c8d6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8999c8d6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8999c8d6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f7d2b11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f7d2b11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4f7d2b1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4f7d2b1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1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Price Prediction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</a:t>
            </a:r>
            <a:r>
              <a:rPr lang="en"/>
              <a:t>embers: Jin Chen, Zhi Li, Juliana Ma, Zhiying Zhu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54900" y="271850"/>
            <a:ext cx="75057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250125" y="832600"/>
            <a:ext cx="3246525" cy="13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288625" y="1457950"/>
            <a:ext cx="3108300" cy="2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247372" y="1970975"/>
            <a:ext cx="3186600" cy="21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241" y="266450"/>
            <a:ext cx="3624858" cy="19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950" y="2298750"/>
            <a:ext cx="6094924" cy="255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2"/>
          <p:cNvCxnSpPr/>
          <p:nvPr/>
        </p:nvCxnSpPr>
        <p:spPr>
          <a:xfrm flipH="1" rot="10800000">
            <a:off x="3396925" y="537400"/>
            <a:ext cx="2540400" cy="106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1672200" y="2182175"/>
            <a:ext cx="1213800" cy="34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ctrTitle"/>
          </p:nvPr>
        </p:nvSpPr>
        <p:spPr>
          <a:xfrm>
            <a:off x="2024103" y="10703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Data Processing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76" y="2181425"/>
            <a:ext cx="3131149" cy="20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026550" y="3555925"/>
            <a:ext cx="901500" cy="5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67325" y="653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- Numerical Attributes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24" y="1946826"/>
            <a:ext cx="4319574" cy="287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868275" y="1422325"/>
            <a:ext cx="30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Price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00288" y="1422325"/>
            <a:ext cx="30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Price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225" y="827175"/>
            <a:ext cx="5340625" cy="36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41725" y="364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- String Attributes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75" y="981800"/>
            <a:ext cx="4211774" cy="2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250" y="1838175"/>
            <a:ext cx="4382724" cy="28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99" y="624650"/>
            <a:ext cx="5843000" cy="3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3465875" y="1155300"/>
            <a:ext cx="3314950" cy="8439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- Text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687000" y="1685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 Standardize all text to its lower case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2. Use the re package to extract only characters and numbers and remove any special characters and emoji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3. Use the NLTK stopwords package to remove stop words and non-alphabetical words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4. Use the WordNetLemmatizer package to reduce word to its root form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5. Use the string package to replace all punctuation by white space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99" y="624650"/>
            <a:ext cx="5843000" cy="3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308925" y="2204050"/>
            <a:ext cx="1466650" cy="8439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Text F</a:t>
            </a:r>
            <a:r>
              <a:rPr lang="en"/>
              <a:t>eatures Cleaning/ Extraction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704425" y="15289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do not want to lose any information in string columns which we plan to perform text pre-processing on. It’s possible that uppercase/lowercase letters, emoji and special characters play a role in price prediction.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Hence we </a:t>
            </a:r>
            <a:r>
              <a:rPr lang="en" sz="1500"/>
              <a:t>specifically built two functions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“G</a:t>
            </a:r>
            <a:r>
              <a:rPr lang="en" sz="1500"/>
              <a:t>et_word_count” →</a:t>
            </a:r>
            <a:r>
              <a:rPr lang="en" sz="1500"/>
              <a:t> extract uppercase &amp; lowercase counts, uppercase &amp; lowercase ratio in a corpus, and average word length in a corpus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“Get_special_char_count →</a:t>
            </a:r>
            <a:r>
              <a:rPr lang="en" sz="1500"/>
              <a:t>  extract stop word &amp; punctuation &amp; special characters counts in a corpus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All of these extracted features will feed into the feature selection model as additional distinct features. 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99" y="624650"/>
            <a:ext cx="5843000" cy="3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3465875" y="2204075"/>
            <a:ext cx="3334775" cy="18681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629725" y="16844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Min-Max normalization is performed on all numerical (both original and extracted) </a:t>
            </a:r>
            <a:r>
              <a:rPr lang="en" sz="1500"/>
              <a:t>attributes </a:t>
            </a:r>
            <a:r>
              <a:rPr lang="en" sz="1500"/>
              <a:t>from the dataset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500"/>
              <a:t>If max - min = 0, then </a:t>
            </a:r>
            <a:r>
              <a:rPr lang="en" sz="1500"/>
              <a:t>drop that column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“train_id”, “item_condition_id”, “price”, and “shipping” columns were skipped from this normalization step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88" y="325230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cares?</a:t>
            </a:r>
            <a:endParaRPr sz="36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900575" y="1924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Business owners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Customers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Data Scientists</a:t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925" y="1017600"/>
            <a:ext cx="3108300" cy="31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99" y="624650"/>
            <a:ext cx="5843000" cy="386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2"/>
          <p:cNvCxnSpPr/>
          <p:nvPr/>
        </p:nvCxnSpPr>
        <p:spPr>
          <a:xfrm rot="10800000">
            <a:off x="2208050" y="3985825"/>
            <a:ext cx="3861600" cy="264600"/>
          </a:xfrm>
          <a:prstGeom prst="bentConnector3">
            <a:avLst>
              <a:gd fmla="val 9957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6053125" y="4010600"/>
            <a:ext cx="0" cy="23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648975" y="505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Correlation with Price</a:t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5507650" y="1410700"/>
            <a:ext cx="28545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After performing text feature extraction, we compute the correlation of coefficient between each feature and price.  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top 10 features with the highest correlation with price is plotted in a bar chart. 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No direct correlation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5" y="1256950"/>
            <a:ext cx="4420099" cy="33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ctrTitle"/>
          </p:nvPr>
        </p:nvSpPr>
        <p:spPr>
          <a:xfrm>
            <a:off x="943137" y="689400"/>
            <a:ext cx="734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Process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988" y="1814675"/>
            <a:ext cx="2882475" cy="2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>
            <a:off x="3646750" y="2207900"/>
            <a:ext cx="2555100" cy="64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626100" y="72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</a:t>
            </a:r>
            <a:r>
              <a:rPr lang="en"/>
              <a:t> Feature Extraction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564025" y="1770075"/>
            <a:ext cx="39591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7"/>
              <a:t>“Brand_name”, “c1”, “c2”, “c3”:</a:t>
            </a:r>
            <a:endParaRPr b="1" sz="5407"/>
          </a:p>
          <a:p>
            <a:pPr indent="-296984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307"/>
              <a:t>Perform train-test split</a:t>
            </a:r>
            <a:endParaRPr sz="4307"/>
          </a:p>
          <a:p>
            <a:pPr indent="-29698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7"/>
              <a:t>On both train and test set, perform One-Hot encoding yield ~6,000 features </a:t>
            </a:r>
            <a:endParaRPr sz="4307"/>
          </a:p>
          <a:p>
            <a:pPr indent="-29698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7"/>
              <a:t>On both train and test set, perform Sklearn CountVectorizer yield ~1,200 features (final)</a:t>
            </a:r>
            <a:endParaRPr sz="4307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2"/>
              <a:t> </a:t>
            </a:r>
            <a:endParaRPr sz="500"/>
          </a:p>
        </p:txBody>
      </p:sp>
      <p:grpSp>
        <p:nvGrpSpPr>
          <p:cNvPr id="285" name="Google Shape;285;p35"/>
          <p:cNvGrpSpPr/>
          <p:nvPr/>
        </p:nvGrpSpPr>
        <p:grpSpPr>
          <a:xfrm>
            <a:off x="4750500" y="1952263"/>
            <a:ext cx="3547050" cy="1310975"/>
            <a:chOff x="5168775" y="1889163"/>
            <a:chExt cx="3547050" cy="1310975"/>
          </a:xfrm>
        </p:grpSpPr>
        <p:pic>
          <p:nvPicPr>
            <p:cNvPr id="286" name="Google Shape;28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8775" y="1889175"/>
              <a:ext cx="587658" cy="13109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7" name="Google Shape;28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56414" y="1889163"/>
              <a:ext cx="2959410" cy="131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88" name="Google Shape;288;p35"/>
          <p:cNvSpPr/>
          <p:nvPr/>
        </p:nvSpPr>
        <p:spPr>
          <a:xfrm>
            <a:off x="4750500" y="1774100"/>
            <a:ext cx="2135700" cy="16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4820700" y="3592650"/>
            <a:ext cx="384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Size of vectorization features of c1 is 12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Size of vectorization features of c2 is 106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Size of vectorization features of c3 is 379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Size of vectorization features of brand_name is 726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667450" y="755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Feature Extraction</a:t>
            </a:r>
            <a:endParaRPr/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633600" y="1710575"/>
            <a:ext cx="3938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8"/>
              <a:t>“Name”, “description”:</a:t>
            </a:r>
            <a:endParaRPr b="1" sz="2208"/>
          </a:p>
          <a:p>
            <a:pPr indent="-292213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2"/>
              <a:t>Contain with bulks of text</a:t>
            </a:r>
            <a:endParaRPr sz="1602"/>
          </a:p>
          <a:p>
            <a:pPr indent="-29221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2"/>
              <a:t>Sklearn TfidfVectorizer to vectorize the text features</a:t>
            </a:r>
            <a:endParaRPr sz="1602"/>
          </a:p>
          <a:p>
            <a:pPr indent="-29221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2"/>
              <a:t>Limit the maximum number of feature to 15,000 for “description” </a:t>
            </a:r>
            <a:endParaRPr sz="1602"/>
          </a:p>
          <a:p>
            <a:pPr indent="-28427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2"/>
              <a:t>with more than 15,000 features</a:t>
            </a:r>
            <a:endParaRPr sz="1402"/>
          </a:p>
          <a:p>
            <a:pPr indent="-2901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50"/>
              <a:t>No maximum feature limit is set for “name” </a:t>
            </a:r>
            <a:endParaRPr sz="1550"/>
          </a:p>
          <a:p>
            <a:pPr indent="-29011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50"/>
              <a:t>with less than 15,000 features</a:t>
            </a:r>
            <a:endParaRPr sz="1550"/>
          </a:p>
        </p:txBody>
      </p:sp>
      <p:grpSp>
        <p:nvGrpSpPr>
          <p:cNvPr id="296" name="Google Shape;296;p36"/>
          <p:cNvGrpSpPr/>
          <p:nvPr/>
        </p:nvGrpSpPr>
        <p:grpSpPr>
          <a:xfrm>
            <a:off x="5168775" y="1889163"/>
            <a:ext cx="3547050" cy="1310975"/>
            <a:chOff x="5168775" y="1889163"/>
            <a:chExt cx="3547050" cy="1310975"/>
          </a:xfrm>
        </p:grpSpPr>
        <p:pic>
          <p:nvPicPr>
            <p:cNvPr id="297" name="Google Shape;29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8775" y="1889175"/>
              <a:ext cx="587658" cy="13109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8" name="Google Shape;29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56414" y="1889163"/>
              <a:ext cx="2959410" cy="131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99" name="Google Shape;299;p36"/>
          <p:cNvSpPr/>
          <p:nvPr/>
        </p:nvSpPr>
        <p:spPr>
          <a:xfrm>
            <a:off x="7306175" y="1744100"/>
            <a:ext cx="1409700" cy="158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4992475" y="3911350"/>
            <a:ext cx="37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Size of vectorization features of clean_name is 3,629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Size of vectorization features of clean_description is 15,000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ctrTitle"/>
          </p:nvPr>
        </p:nvSpPr>
        <p:spPr>
          <a:xfrm>
            <a:off x="943137" y="689400"/>
            <a:ext cx="734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Process</a:t>
            </a:r>
            <a:endParaRPr/>
          </a:p>
        </p:txBody>
      </p:sp>
      <p:grpSp>
        <p:nvGrpSpPr>
          <p:cNvPr id="306" name="Google Shape;306;p37"/>
          <p:cNvGrpSpPr/>
          <p:nvPr/>
        </p:nvGrpSpPr>
        <p:grpSpPr>
          <a:xfrm>
            <a:off x="3072388" y="1814675"/>
            <a:ext cx="2882475" cy="2522150"/>
            <a:chOff x="2709238" y="1814675"/>
            <a:chExt cx="2882475" cy="2522150"/>
          </a:xfrm>
        </p:grpSpPr>
        <p:pic>
          <p:nvPicPr>
            <p:cNvPr id="307" name="Google Shape;30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9238" y="1814675"/>
              <a:ext cx="2882475" cy="252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7"/>
            <p:cNvSpPr/>
            <p:nvPr/>
          </p:nvSpPr>
          <p:spPr>
            <a:xfrm>
              <a:off x="2844400" y="3525450"/>
              <a:ext cx="1302600" cy="645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Features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819150" y="1695200"/>
            <a:ext cx="7505700" cy="27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c1 is 12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c2 is 106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c3 is 379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brand_name is 726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clean_name is 3629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vectorization features of clean_description is 15000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other features is 38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feature size is </a:t>
            </a:r>
            <a:r>
              <a:rPr b="1" lang="en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18,980</a:t>
            </a:r>
            <a:r>
              <a:rPr lang="en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item</a:t>
            </a:r>
            <a:endParaRPr sz="1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ctrTitle"/>
          </p:nvPr>
        </p:nvSpPr>
        <p:spPr>
          <a:xfrm>
            <a:off x="1933128" y="805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grpSp>
        <p:nvGrpSpPr>
          <p:cNvPr id="320" name="Google Shape;320;p39"/>
          <p:cNvGrpSpPr/>
          <p:nvPr/>
        </p:nvGrpSpPr>
        <p:grpSpPr>
          <a:xfrm>
            <a:off x="3172526" y="1946275"/>
            <a:ext cx="2882475" cy="2522150"/>
            <a:chOff x="3172538" y="2199625"/>
            <a:chExt cx="2882475" cy="2522150"/>
          </a:xfrm>
        </p:grpSpPr>
        <p:pic>
          <p:nvPicPr>
            <p:cNvPr id="321" name="Google Shape;32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2538" y="2199625"/>
              <a:ext cx="2882475" cy="252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9"/>
            <p:cNvSpPr/>
            <p:nvPr/>
          </p:nvSpPr>
          <p:spPr>
            <a:xfrm>
              <a:off x="4821000" y="3861750"/>
              <a:ext cx="1149425" cy="678100"/>
            </a:xfrm>
            <a:prstGeom prst="flowChartProcess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819150" y="1800200"/>
            <a:ext cx="7607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SkLearn Library - </a:t>
            </a:r>
            <a:r>
              <a:rPr b="1" lang="en" sz="1800"/>
              <a:t>SelectKBest</a:t>
            </a:r>
            <a:r>
              <a:rPr lang="en" sz="1800"/>
              <a:t>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Select features according to the k highest scores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</a:t>
            </a:r>
            <a:r>
              <a:rPr lang="en" sz="1600"/>
              <a:t>F-value between target and features </a:t>
            </a:r>
            <a:r>
              <a:rPr lang="en" sz="1600"/>
              <a:t>for scoring function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/>
              <a:t>Recursive Feature Elimination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 ranking with recursive feature elimination.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iteration remove 5% of the features with lowest score</a:t>
            </a:r>
            <a:endParaRPr sz="18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Using </a:t>
            </a:r>
            <a:r>
              <a:rPr b="1" lang="en" sz="1600"/>
              <a:t>Ridge</a:t>
            </a:r>
            <a:r>
              <a:rPr lang="en" sz="1600"/>
              <a:t> as the external estimator that assigns weights to features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ctrTitle"/>
          </p:nvPr>
        </p:nvSpPr>
        <p:spPr>
          <a:xfrm>
            <a:off x="1891353" y="10868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Evaluation </a:t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53" y="2414075"/>
            <a:ext cx="5222526" cy="198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Project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do you determine the price for your product?</a:t>
            </a:r>
            <a:endParaRPr sz="1700"/>
          </a:p>
          <a:p>
            <a:pPr indent="-336550" lvl="0" marL="74295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Name ?</a:t>
            </a:r>
            <a:endParaRPr sz="1700"/>
          </a:p>
          <a:p>
            <a:pPr indent="-336550" lvl="0" marL="74295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Brand ?</a:t>
            </a:r>
            <a:endParaRPr sz="1700"/>
          </a:p>
          <a:p>
            <a:pPr indent="-336550" lvl="0" marL="74295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Category ?</a:t>
            </a:r>
            <a:endParaRPr sz="1700"/>
          </a:p>
          <a:p>
            <a:pPr indent="-336550" lvl="0" marL="74295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Description 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Sampling</a:t>
            </a:r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766550" y="1654025"/>
            <a:ext cx="72726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Different sample generated based on the purpose 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for brand name, item category (3 different level), price (separate into bins)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Evenly distribute among between different class</a:t>
            </a: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, and have replacement of the samples if needed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Continuous Variable: Price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Separate into bins (not uniform size bins, as price has a skewed distribution)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819150" y="500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Models</a:t>
            </a:r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0" y="1224175"/>
            <a:ext cx="4796000" cy="3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819150" y="845600"/>
            <a:ext cx="75057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Hyperparameter Tuning </a:t>
            </a:r>
            <a:endParaRPr sz="3800"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77"/>
              <a:t>with small sample set</a:t>
            </a:r>
            <a:endParaRPr sz="2777"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400" y="2110225"/>
            <a:ext cx="6526699" cy="26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Evaluation Metrics - RMSLE 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25" y="2353113"/>
            <a:ext cx="3260025" cy="7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250" y="1691600"/>
            <a:ext cx="4908399" cy="29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325525" y="3601975"/>
            <a:ext cx="338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highlight>
                  <a:schemeClr val="dk1"/>
                </a:highlight>
              </a:rPr>
              <a:t>Robust to </a:t>
            </a:r>
            <a:r>
              <a:rPr b="1" lang="en" sz="1500">
                <a:solidFill>
                  <a:srgbClr val="FF0000"/>
                </a:solidFill>
                <a:highlight>
                  <a:schemeClr val="dk1"/>
                </a:highlight>
              </a:rPr>
              <a:t>the effect of the </a:t>
            </a:r>
            <a:r>
              <a:rPr b="1" lang="en" sz="1500">
                <a:solidFill>
                  <a:srgbClr val="FF0000"/>
                </a:solidFill>
                <a:highlight>
                  <a:schemeClr val="dk1"/>
                </a:highlight>
              </a:rPr>
              <a:t>outliers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Interesting</a:t>
            </a:r>
            <a:r>
              <a:rPr lang="en"/>
              <a:t> Metrics</a:t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819150" y="1800200"/>
            <a:ext cx="77796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Affected by outliers</a:t>
            </a:r>
            <a:r>
              <a:rPr lang="en" sz="1600"/>
              <a:t>, not used for determine the best model during hyperparameter tuning</a:t>
            </a:r>
            <a:endParaRPr sz="16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Mean Absolute Percentage Error (MAPE)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Mean Absolute Error  (MAE) -&gt; how the predict price is off from the original price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 Square (R^2) -&gt; </a:t>
            </a:r>
            <a:r>
              <a:rPr lang="en" sz="1700">
                <a:solidFill>
                  <a:srgbClr val="333333"/>
                </a:solidFill>
              </a:rPr>
              <a:t>how model fits the dependent variables</a:t>
            </a:r>
            <a:endParaRPr sz="1700">
              <a:solidFill>
                <a:srgbClr val="33333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Max Percentage Difference between predict  price  and original price</a:t>
            </a:r>
            <a:endParaRPr sz="1700"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950" y="3588777"/>
            <a:ext cx="4215149" cy="129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ctrTitle"/>
          </p:nvPr>
        </p:nvSpPr>
        <p:spPr>
          <a:xfrm>
            <a:off x="19536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48"/>
          <p:cNvGraphicFramePr/>
          <p:nvPr/>
        </p:nvGraphicFramePr>
        <p:xfrm>
          <a:off x="912450" y="100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{8FE40BEA-0B8F-4521-99D5-D16FD6CD674F}</a:tableStyleId>
              </a:tblPr>
              <a:tblGrid>
                <a:gridCol w="1152525"/>
                <a:gridCol w="1152525"/>
                <a:gridCol w="1152525"/>
                <a:gridCol w="1152525"/>
                <a:gridCol w="1152525"/>
                <a:gridCol w="1152525"/>
              </a:tblGrid>
              <a:tr h="5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233A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300">
                          <a:solidFill>
                            <a:srgbClr val="233A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Mean_squared_error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300">
                          <a:solidFill>
                            <a:srgbClr val="233A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R2_score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</a:t>
                      </a:r>
                      <a:r>
                        <a:rPr lang="en"/>
                        <a:t> 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PCA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500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33333"/>
                          </a:solidFill>
                        </a:rPr>
                        <a:t>PCA</a:t>
                      </a:r>
                      <a:endParaRPr b="1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1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1.4e-5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1.4e-5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0.999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2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12946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0.452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0.975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0.833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33333"/>
                          </a:solidFill>
                        </a:rPr>
                        <a:t>0.761</a:t>
                      </a:r>
                      <a:endParaRPr b="1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LM/Ridge/Lasso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0.975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1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22252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0.409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8" name="Google Shape;378;p48"/>
          <p:cNvSpPr txBox="1"/>
          <p:nvPr>
            <p:ph type="title"/>
          </p:nvPr>
        </p:nvSpPr>
        <p:spPr>
          <a:xfrm>
            <a:off x="437850" y="349175"/>
            <a:ext cx="7989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r>
              <a:rPr lang="en"/>
              <a:t>fferent </a:t>
            </a:r>
            <a:r>
              <a:rPr lang="en"/>
              <a:t>models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546800" y="565450"/>
            <a:ext cx="7989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max_depth for RandomForest </a:t>
            </a:r>
            <a:endParaRPr/>
          </a:p>
        </p:txBody>
      </p:sp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788600" y="1221675"/>
            <a:ext cx="75057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max_depth=5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21057.029939771488 EVS: 0.4772077882729734   R2: 0.47720766609829124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 MSE: 20577.931784453962 EVS: 0.45403565555985825 R2: 0.4540356146509056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max_depth=10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8179.695234473132   EVS: 0.7969521068442579    R2: 0.7969190349034903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 MSE: 14594.527861163047 EVS: 0.6128282665572381    R2: 0.6127845831814942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max_depth=15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2797.4635704760167 EVS: 0.9307569031211611    R2: 0.9305461162757869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MSE: 11716.699406904356  EVS: 0.689145003730799     R2: 0.6891378270170323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max_depth=17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2025.2971467016655 EVS: 0.9500065582725359   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R2: 0.9497170386708333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MSE: 11247.78553722474 EVS: 0.7015789850997511      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R2: 0.7015788378689929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max_depth=20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1454.5643937422979 EVS: 0.9642602693242058    R2: 0.9638868769057223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 MSE: 10929.77471086252  EVS: 0.7100288984049611     R2: 0.7100161573803916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max_depth=None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977.6322390524449   EVS: 0.9762643748608849     R2: 0.9757278855843557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 MSE: 10828.01092624251   EVS: 0.7128459008502149     R2: 0.7127161081190192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6678350" y="2799275"/>
            <a:ext cx="19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Best bias-variance trade off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601275" y="308700"/>
            <a:ext cx="75057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parameters for NNs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906075" y="941700"/>
            <a:ext cx="75057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Baseline (3 layers, dense:100, activation:relu, epochs=100):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8415.242815932415    EVS: 0.791611134779733     R2: 0.7910709893715125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MSE: 13037.545496267461  EVS: 0.6541490753629551   R2: 0.6540937355663705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Double dense(dense: 200):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8173.072073676178     EVS: 0.8008081803783588  R2: 0.7970834710894458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MSE: 13099.043639588555   EVS: 0.6592594682458096  R2: 0.6524620946235341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one layer: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7688.734956909837     EVS: 0.8091091853936212   R2: 0.8091083260853184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 MSE: 12589.29257507735     EVS: 0.6665697752832248    R2: 0.6659865794712854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sigmoid activation: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score: MSE: 7784.718255411463     EVS: 0.8067297964037081    R2: 0.8067253056506808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Score: MSE: 12841.135278891377    EVS: 0.6598098408051718    R2: 0.6593048026808523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482425" y="304250"/>
            <a:ext cx="293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vs val_loss </a:t>
            </a:r>
            <a:endParaRPr/>
          </a:p>
        </p:txBody>
      </p:sp>
      <p:sp>
        <p:nvSpPr>
          <p:cNvPr id="397" name="Google Shape;397;p51"/>
          <p:cNvSpPr txBox="1"/>
          <p:nvPr>
            <p:ph type="title"/>
          </p:nvPr>
        </p:nvSpPr>
        <p:spPr>
          <a:xfrm>
            <a:off x="5019000" y="452100"/>
            <a:ext cx="29394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refinement</a:t>
            </a:r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0" y="1326050"/>
            <a:ext cx="3407276" cy="3407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51"/>
          <p:cNvCxnSpPr/>
          <p:nvPr/>
        </p:nvCxnSpPr>
        <p:spPr>
          <a:xfrm rot="10800000">
            <a:off x="552275" y="3493850"/>
            <a:ext cx="58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51"/>
          <p:cNvCxnSpPr/>
          <p:nvPr/>
        </p:nvCxnSpPr>
        <p:spPr>
          <a:xfrm flipH="1">
            <a:off x="1143850" y="3478275"/>
            <a:ext cx="7800" cy="11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 rot="10800000">
            <a:off x="552400" y="3932825"/>
            <a:ext cx="30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51"/>
          <p:cNvCxnSpPr/>
          <p:nvPr/>
        </p:nvCxnSpPr>
        <p:spPr>
          <a:xfrm>
            <a:off x="3587225" y="3906250"/>
            <a:ext cx="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51"/>
          <p:cNvSpPr/>
          <p:nvPr/>
        </p:nvSpPr>
        <p:spPr>
          <a:xfrm>
            <a:off x="1072225" y="3429975"/>
            <a:ext cx="155700" cy="14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"/>
          <p:cNvSpPr/>
          <p:nvPr/>
        </p:nvSpPr>
        <p:spPr>
          <a:xfrm>
            <a:off x="3509375" y="3862775"/>
            <a:ext cx="155700" cy="14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1072225" y="3093650"/>
            <a:ext cx="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3297700" y="3429975"/>
            <a:ext cx="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4404275" y="1967700"/>
            <a:ext cx="422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RF with max_depth of 17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NN: hard to tune,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computationally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expensive.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Further tune model to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firstly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improve bias and then solve overfitting.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1551450" y="4591025"/>
            <a:ext cx="9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epoch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450" y="495850"/>
            <a:ext cx="4591701" cy="4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63" y="1680688"/>
            <a:ext cx="36861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772475" y="356550"/>
            <a:ext cx="7941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/>
              <a:t>Small Sample Dataset, Using PCA 500 Features</a:t>
            </a:r>
            <a:endParaRPr sz="311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r>
              <a:rPr lang="en" sz="2444"/>
              <a:t>40000 Train Samples, 10000 Test Samples</a:t>
            </a:r>
            <a:endParaRPr sz="2444"/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00" y="1311162"/>
            <a:ext cx="991675" cy="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151" y="1311150"/>
            <a:ext cx="6408960" cy="26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819150" y="504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/>
              <a:t>Small Sample Dataset </a:t>
            </a:r>
            <a:r>
              <a:rPr lang="en" sz="3111"/>
              <a:t>Using Select 500 Best</a:t>
            </a:r>
            <a:endParaRPr sz="311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r>
              <a:rPr lang="en" sz="2444"/>
              <a:t>40000 Train Samples, 10000 Test Samples</a:t>
            </a:r>
            <a:endParaRPr sz="2444"/>
          </a:p>
        </p:txBody>
      </p: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5" y="2065900"/>
            <a:ext cx="8421975" cy="22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3"/>
          <p:cNvSpPr/>
          <p:nvPr/>
        </p:nvSpPr>
        <p:spPr>
          <a:xfrm>
            <a:off x="2544375" y="2571750"/>
            <a:ext cx="858900" cy="23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/>
        </p:nvSpPr>
        <p:spPr>
          <a:xfrm>
            <a:off x="1421650" y="4422800"/>
            <a:ext cx="66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model with all Features better than train with select features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2497700" y="4071700"/>
            <a:ext cx="858900" cy="23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475" y="1458875"/>
            <a:ext cx="2561925" cy="5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38" y="2320000"/>
            <a:ext cx="8412523" cy="1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>
            <p:ph type="title"/>
          </p:nvPr>
        </p:nvSpPr>
        <p:spPr>
          <a:xfrm>
            <a:off x="853750" y="796150"/>
            <a:ext cx="7779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/>
              <a:t>Large Sample Dataset (20% of original data)</a:t>
            </a:r>
            <a:endParaRPr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/>
              <a:t>Using select 2000 best features</a:t>
            </a:r>
            <a:endParaRPr sz="311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sz="2444"/>
              <a:t>207351</a:t>
            </a:r>
            <a:r>
              <a:rPr lang="en" sz="2444"/>
              <a:t> Train Samples, 88865 Test Samples</a:t>
            </a:r>
            <a:endParaRPr sz="2444"/>
          </a:p>
        </p:txBody>
      </p:sp>
      <p:sp>
        <p:nvSpPr>
          <p:cNvPr id="432" name="Google Shape;432;p54"/>
          <p:cNvSpPr/>
          <p:nvPr/>
        </p:nvSpPr>
        <p:spPr>
          <a:xfrm>
            <a:off x="2941950" y="2830050"/>
            <a:ext cx="681300" cy="18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4"/>
          <p:cNvSpPr txBox="1"/>
          <p:nvPr/>
        </p:nvSpPr>
        <p:spPr>
          <a:xfrm>
            <a:off x="1421650" y="4422800"/>
            <a:ext cx="66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NN with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all Features better than train with select features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2941950" y="3626425"/>
            <a:ext cx="740400" cy="18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1421650" y="4012475"/>
            <a:ext cx="66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Ridge could 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dealing with smaller dataset but not large dataset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3682350" y="3626425"/>
            <a:ext cx="740400" cy="18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186575" y="1855263"/>
            <a:ext cx="39828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NN for all features</a:t>
            </a:r>
            <a:endParaRPr/>
          </a:p>
        </p:txBody>
      </p:sp>
      <p:pic>
        <p:nvPicPr>
          <p:cNvPr id="442" name="Google Shape;4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950" y="1373425"/>
            <a:ext cx="4754475" cy="178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425" y="3036400"/>
            <a:ext cx="4754475" cy="1804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55"/>
          <p:cNvGrpSpPr/>
          <p:nvPr/>
        </p:nvGrpSpPr>
        <p:grpSpPr>
          <a:xfrm>
            <a:off x="244026" y="3036392"/>
            <a:ext cx="3867911" cy="1406053"/>
            <a:chOff x="4982571" y="2507700"/>
            <a:chExt cx="4009029" cy="1520550"/>
          </a:xfrm>
        </p:grpSpPr>
        <p:pic>
          <p:nvPicPr>
            <p:cNvPr id="445" name="Google Shape;44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8728" y="2507700"/>
              <a:ext cx="2602872" cy="152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82571" y="2507700"/>
              <a:ext cx="1406150" cy="152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Conclusion</a:t>
            </a:r>
            <a:endParaRPr/>
          </a:p>
        </p:txBody>
      </p:sp>
      <p:sp>
        <p:nvSpPr>
          <p:cNvPr id="452" name="Google Shape;452;p56"/>
          <p:cNvSpPr txBox="1"/>
          <p:nvPr>
            <p:ph idx="1" type="body"/>
          </p:nvPr>
        </p:nvSpPr>
        <p:spPr>
          <a:xfrm>
            <a:off x="819150" y="1800200"/>
            <a:ext cx="75057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Findings</a:t>
            </a:r>
            <a:endParaRPr b="1" sz="17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log to reduce the effect on the price outlier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SelectKBest is better than RFE in price prediction and more eff</a:t>
            </a:r>
            <a:r>
              <a:rPr lang="en" sz="1500"/>
              <a:t>iciency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model with all Features better than train with select features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highlight>
                  <a:srgbClr val="FFFF00"/>
                </a:highlight>
              </a:rPr>
              <a:t>Conclusion</a:t>
            </a:r>
            <a:endParaRPr b="1" sz="17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Given an item </a:t>
            </a: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description</a:t>
            </a: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 we can </a:t>
            </a: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provide</a:t>
            </a: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 a suggested </a:t>
            </a: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price range within error of $10 for similar items in the Mercari Marketplace</a:t>
            </a:r>
            <a:endParaRPr sz="15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</a:rPr>
              <a:t>More training sample with more features will allow model to predict better price for the item</a:t>
            </a:r>
            <a:endParaRPr sz="15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819150" y="1626875"/>
            <a:ext cx="75057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computer memory and process power, so cannot train for large data or more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Few data information provide for the item and with many missing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be interest if we have other </a:t>
            </a:r>
            <a:r>
              <a:rPr lang="en"/>
              <a:t>data</a:t>
            </a:r>
            <a:r>
              <a:rPr lang="en"/>
              <a:t>, such as the item rating and number of item views, see how it affect the price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 time </a:t>
            </a:r>
            <a:r>
              <a:rPr lang="en"/>
              <a:t>consuming</a:t>
            </a:r>
            <a:r>
              <a:rPr lang="en"/>
              <a:t> for model training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Future </a:t>
            </a:r>
            <a:r>
              <a:rPr b="1" lang="en"/>
              <a:t>Improvement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we combine the </a:t>
            </a:r>
            <a:r>
              <a:rPr lang="en"/>
              <a:t>category name and </a:t>
            </a:r>
            <a:r>
              <a:rPr lang="en"/>
              <a:t>brand name into the item name, and then extract the feature, will that improve the </a:t>
            </a:r>
            <a:r>
              <a:rPr lang="en"/>
              <a:t>result</a:t>
            </a:r>
            <a:r>
              <a:rPr lang="en"/>
              <a:t>, as remove more unnecessary features?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Contribution</a:t>
            </a:r>
            <a:endParaRPr/>
          </a:p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https://github.com/DSEI21000-S21/project-product-price-prediction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/>
        </p:nvSpPr>
        <p:spPr>
          <a:xfrm>
            <a:off x="5702075" y="407300"/>
            <a:ext cx="6702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6412850" y="803275"/>
            <a:ext cx="8835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5" y="545500"/>
            <a:ext cx="8285875" cy="39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type="title"/>
          </p:nvPr>
        </p:nvSpPr>
        <p:spPr>
          <a:xfrm>
            <a:off x="670050" y="346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+ t-SNE</a:t>
            </a:r>
            <a:endParaRPr/>
          </a:p>
        </p:txBody>
      </p:sp>
      <p:pic>
        <p:nvPicPr>
          <p:cNvPr id="482" name="Google Shape;4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25" y="1013400"/>
            <a:ext cx="3837751" cy="38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0" y="1013400"/>
            <a:ext cx="3837751" cy="38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50" y="321387"/>
            <a:ext cx="7025526" cy="45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4677275" y="377450"/>
            <a:ext cx="673500" cy="1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74" y="1032450"/>
            <a:ext cx="3285462" cy="32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975" y="992963"/>
            <a:ext cx="3384546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50" y="321387"/>
            <a:ext cx="7025526" cy="45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7868275" y="1428350"/>
            <a:ext cx="4368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8160625" y="1913800"/>
            <a:ext cx="4368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8160625" y="2658250"/>
            <a:ext cx="4368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5" name="Google Shape;165;p18"/>
          <p:cNvSpPr/>
          <p:nvPr/>
        </p:nvSpPr>
        <p:spPr>
          <a:xfrm rot="10800000">
            <a:off x="7901600" y="3143700"/>
            <a:ext cx="4368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50" y="321387"/>
            <a:ext cx="7025526" cy="45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 rot="5400000">
            <a:off x="7208350" y="4225875"/>
            <a:ext cx="4182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ctrTitle"/>
          </p:nvPr>
        </p:nvSpPr>
        <p:spPr>
          <a:xfrm>
            <a:off x="2024103" y="10703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Data Processing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76" y="2181425"/>
            <a:ext cx="3131149" cy="20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3026550" y="2993475"/>
            <a:ext cx="901500" cy="5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Validation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767350" y="1800200"/>
            <a:ext cx="75057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Removed invalid variables ( price &lt;= 0)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75" y="2405813"/>
            <a:ext cx="6987999" cy="1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